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grandir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Aileron" charset="1" panose="00000500000000000000"/>
      <p:regular r:id="rId21"/>
    </p:embeddedFont>
    <p:embeddedFont>
      <p:font typeface="Aileron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0138927" y="-335185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721875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70333" y="8537468"/>
            <a:ext cx="3086100" cy="720832"/>
            <a:chOff x="0" y="0"/>
            <a:chExt cx="812800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9849"/>
            </a:xfrm>
            <a:custGeom>
              <a:avLst/>
              <a:gdLst/>
              <a:ahLst/>
              <a:cxnLst/>
              <a:rect r="r" b="b" t="t" l="l"/>
              <a:pathLst>
                <a:path h="189849" w="812800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22364" y="8801554"/>
            <a:ext cx="246604" cy="192659"/>
          </a:xfrm>
          <a:custGeom>
            <a:avLst/>
            <a:gdLst/>
            <a:ahLst/>
            <a:cxnLst/>
            <a:rect r="r" b="b" t="t" l="l"/>
            <a:pathLst>
              <a:path h="192659" w="246604">
                <a:moveTo>
                  <a:pt x="0" y="0"/>
                </a:moveTo>
                <a:lnTo>
                  <a:pt x="246604" y="0"/>
                </a:lnTo>
                <a:lnTo>
                  <a:pt x="246604" y="192659"/>
                </a:lnTo>
                <a:lnTo>
                  <a:pt x="0" y="19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08426" y="-1857315"/>
            <a:ext cx="19766956" cy="6523932"/>
          </a:xfrm>
          <a:custGeom>
            <a:avLst/>
            <a:gdLst/>
            <a:ahLst/>
            <a:cxnLst/>
            <a:rect r="r" b="b" t="t" l="l"/>
            <a:pathLst>
              <a:path h="6523932" w="19766956">
                <a:moveTo>
                  <a:pt x="0" y="0"/>
                </a:moveTo>
                <a:lnTo>
                  <a:pt x="19766956" y="0"/>
                </a:lnTo>
                <a:lnTo>
                  <a:pt x="19766956" y="6523932"/>
                </a:lnTo>
                <a:lnTo>
                  <a:pt x="0" y="6523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-50555" r="0" b="-505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196" y="5048250"/>
            <a:ext cx="18078804" cy="158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9800" spc="-392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Brain Tumor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6544" y="6768914"/>
            <a:ext cx="12991559" cy="12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4"/>
              </a:lnSpc>
            </a:pPr>
            <a:r>
              <a:rPr lang="en-US" sz="3617" spc="-144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Springboad Data Science Capstone</a:t>
            </a:r>
          </a:p>
          <a:p>
            <a:pPr algn="ctr">
              <a:lnSpc>
                <a:spcPts val="4924"/>
              </a:lnSpc>
            </a:pPr>
            <a:r>
              <a:rPr lang="en-US" sz="3517" spc="-14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Naomi Lopez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0950" y="8698176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1222167" y="-11551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022" y="3643004"/>
            <a:ext cx="8815978" cy="4804708"/>
          </a:xfrm>
          <a:custGeom>
            <a:avLst/>
            <a:gdLst/>
            <a:ahLst/>
            <a:cxnLst/>
            <a:rect r="r" b="b" t="t" l="l"/>
            <a:pathLst>
              <a:path h="4804708" w="8815978">
                <a:moveTo>
                  <a:pt x="0" y="0"/>
                </a:moveTo>
                <a:lnTo>
                  <a:pt x="8815978" y="0"/>
                </a:lnTo>
                <a:lnTo>
                  <a:pt x="8815978" y="4804708"/>
                </a:lnTo>
                <a:lnTo>
                  <a:pt x="0" y="480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942" y="280678"/>
            <a:ext cx="8932293" cy="275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Model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0315" y="2721903"/>
            <a:ext cx="8807767" cy="622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344" indent="-279672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High Training Accuracy: Reached 98.30% by Epoch 4.</a:t>
            </a:r>
          </a:p>
          <a:p>
            <a:pPr algn="l" marL="559344" indent="-279672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L</a:t>
            </a: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ow Validation Accuracy: Stuck around 19.53%–48.05%.</a:t>
            </a:r>
          </a:p>
          <a:p>
            <a:pPr algn="l" marL="559344" indent="-279672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High Validation Loss: Remained above 3.0, indicating poor generalization.</a:t>
            </a:r>
          </a:p>
          <a:p>
            <a:pPr algn="l">
              <a:lnSpc>
                <a:spcPts val="3224"/>
              </a:lnSpc>
            </a:pPr>
          </a:p>
          <a:p>
            <a:pPr algn="l">
              <a:lnSpc>
                <a:spcPts val="3224"/>
              </a:lnSpc>
            </a:pPr>
          </a:p>
          <a:p>
            <a:pPr algn="l">
              <a:lnSpc>
                <a:spcPts val="3224"/>
              </a:lnSpc>
            </a:pPr>
          </a:p>
          <a:p>
            <a:pPr algn="l" marL="559180" indent="-279590" lvl="1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Overfitting: Large gap between training and validation accuracy.</a:t>
            </a:r>
          </a:p>
          <a:p>
            <a:pPr algn="l" marL="559344" indent="-279672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Early Stopping: Training halted at Epoch 4 to prevent overfitting.</a:t>
            </a:r>
          </a:p>
          <a:p>
            <a:pPr algn="l" marL="559344" indent="-279672" lvl="1">
              <a:lnSpc>
                <a:spcPts val="3627"/>
              </a:lnSpc>
              <a:buFont typeface="Arial"/>
              <a:buChar char="•"/>
            </a:pPr>
            <a:r>
              <a:rPr lang="en-US" sz="2590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Prediction Issue: Model predicted class 2 for all validation images.</a:t>
            </a:r>
          </a:p>
          <a:p>
            <a:pPr algn="ctr">
              <a:lnSpc>
                <a:spcPts val="362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7248" y="895350"/>
            <a:ext cx="9420072" cy="226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23"/>
              </a:lnSpc>
            </a:pPr>
            <a:r>
              <a:rPr lang="en-US" sz="14023" spc="-56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4834" y="3041031"/>
            <a:ext cx="11603878" cy="724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019" indent="-321509" lvl="1">
              <a:lnSpc>
                <a:spcPts val="4169"/>
              </a:lnSpc>
              <a:buFont typeface="Arial"/>
              <a:buChar char="•"/>
            </a:pPr>
            <a:r>
              <a:rPr lang="en-US" b="true" sz="2978">
                <a:solidFill>
                  <a:srgbClr val="F3DD52"/>
                </a:solidFill>
                <a:latin typeface="Aileron Bold"/>
                <a:ea typeface="Aileron Bold"/>
                <a:cs typeface="Aileron Bold"/>
                <a:sym typeface="Aileron Bold"/>
              </a:rPr>
              <a:t>Overfitting</a:t>
            </a:r>
            <a:r>
              <a:rPr lang="en-US" sz="297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: M</a:t>
            </a:r>
            <a:r>
              <a:rPr lang="en-US" sz="297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odel achieved high training accuracy (98.3%) but struggled to generalize with low validation accuracy (19.5%–48.1%)</a:t>
            </a:r>
          </a:p>
          <a:p>
            <a:pPr algn="l">
              <a:lnSpc>
                <a:spcPts val="4169"/>
              </a:lnSpc>
            </a:pPr>
          </a:p>
          <a:p>
            <a:pPr algn="l" marL="643019" indent="-321509" lvl="1">
              <a:lnSpc>
                <a:spcPts val="4169"/>
              </a:lnSpc>
              <a:buFont typeface="Arial"/>
              <a:buChar char="•"/>
            </a:pPr>
            <a:r>
              <a:rPr lang="en-US" b="true" sz="2978">
                <a:solidFill>
                  <a:srgbClr val="F3DD52"/>
                </a:solidFill>
                <a:latin typeface="Aileron Bold"/>
                <a:ea typeface="Aileron Bold"/>
                <a:cs typeface="Aileron Bold"/>
                <a:sym typeface="Aileron Bold"/>
              </a:rPr>
              <a:t>Data Complexity:</a:t>
            </a:r>
            <a:r>
              <a:rPr lang="en-US" sz="297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 Different imaging planes (sagittal, transverse, coronal) may have added complexity, limiting generalization.</a:t>
            </a:r>
          </a:p>
          <a:p>
            <a:pPr algn="l">
              <a:lnSpc>
                <a:spcPts val="4169"/>
              </a:lnSpc>
            </a:pPr>
          </a:p>
          <a:p>
            <a:pPr algn="l" marL="643019" indent="-321509" lvl="1">
              <a:lnSpc>
                <a:spcPts val="4169"/>
              </a:lnSpc>
              <a:buFont typeface="Arial"/>
              <a:buChar char="•"/>
            </a:pPr>
            <a:r>
              <a:rPr lang="en-US" b="true" sz="2978">
                <a:solidFill>
                  <a:srgbClr val="F3DD52"/>
                </a:solidFill>
                <a:latin typeface="Aileron Bold"/>
                <a:ea typeface="Aileron Bold"/>
                <a:cs typeface="Aileron Bold"/>
                <a:sym typeface="Aileron Bold"/>
              </a:rPr>
              <a:t>Class Imbalance:</a:t>
            </a:r>
            <a:r>
              <a:rPr lang="en-US" sz="297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 Model's tendency to predict the majority class likely impacted performance.</a:t>
            </a:r>
          </a:p>
          <a:p>
            <a:pPr algn="l">
              <a:lnSpc>
                <a:spcPts val="4169"/>
              </a:lnSpc>
            </a:pPr>
          </a:p>
          <a:p>
            <a:pPr algn="l" marL="643019" indent="-321509" lvl="1">
              <a:lnSpc>
                <a:spcPts val="4169"/>
              </a:lnSpc>
              <a:buFont typeface="Arial"/>
              <a:buChar char="•"/>
            </a:pPr>
            <a:r>
              <a:rPr lang="en-US" b="true" sz="2978">
                <a:solidFill>
                  <a:srgbClr val="F3DD52"/>
                </a:solidFill>
                <a:latin typeface="Aileron Bold"/>
                <a:ea typeface="Aileron Bold"/>
                <a:cs typeface="Aileron Bold"/>
                <a:sym typeface="Aileron Bold"/>
              </a:rPr>
              <a:t>Next Steps: </a:t>
            </a:r>
            <a:r>
              <a:rPr lang="en-US" sz="297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Focus on data augmentation, hyperparameter tuning, and exploring alternative architectures (e.g., VGG16) to reduce overfitting.</a:t>
            </a:r>
          </a:p>
          <a:p>
            <a:pPr algn="l">
              <a:lnSpc>
                <a:spcPts val="3462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62106" y="-715097"/>
            <a:ext cx="20038594" cy="5086176"/>
          </a:xfrm>
          <a:custGeom>
            <a:avLst/>
            <a:gdLst/>
            <a:ahLst/>
            <a:cxnLst/>
            <a:rect r="r" b="b" t="t" l="l"/>
            <a:pathLst>
              <a:path h="5086176" w="20038594">
                <a:moveTo>
                  <a:pt x="0" y="0"/>
                </a:moveTo>
                <a:lnTo>
                  <a:pt x="20038594" y="0"/>
                </a:lnTo>
                <a:lnTo>
                  <a:pt x="20038594" y="5086176"/>
                </a:lnTo>
                <a:lnTo>
                  <a:pt x="0" y="508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921" r="0" b="-1285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32072" y="4972050"/>
            <a:ext cx="12066307" cy="29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2810" y="-259381"/>
            <a:ext cx="4754847" cy="10805761"/>
            <a:chOff x="0" y="0"/>
            <a:chExt cx="3093720" cy="7030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497" t="31" r="-147047" b="-749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628500" y="2473606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8500" y="935329"/>
            <a:ext cx="12118294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1693" y="2865162"/>
            <a:ext cx="7244703" cy="334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2668">
                <a:solidFill>
                  <a:srgbClr val="F3DD52"/>
                </a:solidFill>
                <a:latin typeface="Aileron"/>
                <a:ea typeface="Aileron"/>
                <a:cs typeface="Aileron"/>
                <a:sym typeface="Aileron"/>
              </a:rPr>
              <a:t>Create CNN model to classify MRI images into four categories:</a:t>
            </a:r>
          </a:p>
          <a:p>
            <a:pPr algn="l" marL="576121" indent="-288061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Glioma</a:t>
            </a:r>
          </a:p>
          <a:p>
            <a:pPr algn="l" marL="576121" indent="-288061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Meningioma</a:t>
            </a:r>
          </a:p>
          <a:p>
            <a:pPr algn="l" marL="576121" indent="-288061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Pituitary</a:t>
            </a:r>
          </a:p>
          <a:p>
            <a:pPr algn="l" marL="576121" indent="-288061" lvl="1">
              <a:lnSpc>
                <a:spcPts val="3735"/>
              </a:lnSpc>
              <a:buFont typeface="Arial"/>
              <a:buChar char="•"/>
            </a:pPr>
            <a:r>
              <a:rPr lang="en-US" sz="2668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No tumor (absence of a tumor)</a:t>
            </a:r>
          </a:p>
          <a:p>
            <a:pPr algn="l">
              <a:lnSpc>
                <a:spcPts val="443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558514" y="6320815"/>
            <a:ext cx="8564242" cy="279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2670" spc="-106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Techniq</a:t>
            </a:r>
            <a:r>
              <a:rPr lang="en-US" sz="2670" spc="-106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ues:</a:t>
            </a:r>
          </a:p>
          <a:p>
            <a:pPr algn="l" marL="576453" indent="-288226" lvl="1">
              <a:lnSpc>
                <a:spcPts val="3738"/>
              </a:lnSpc>
              <a:spcBef>
                <a:spcPct val="0"/>
              </a:spcBef>
              <a:buFont typeface="Arial"/>
              <a:buChar char="•"/>
            </a:pPr>
            <a:r>
              <a:rPr lang="en-US" sz="2670" spc="-10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Advanced image processing</a:t>
            </a:r>
          </a:p>
          <a:p>
            <a:pPr algn="l" marL="576453" indent="-288226" lvl="1">
              <a:lnSpc>
                <a:spcPts val="3738"/>
              </a:lnSpc>
              <a:spcBef>
                <a:spcPct val="0"/>
              </a:spcBef>
              <a:buFont typeface="Arial"/>
              <a:buChar char="•"/>
            </a:pPr>
            <a:r>
              <a:rPr lang="en-US" sz="2670" spc="-10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Deep learning methods</a:t>
            </a:r>
          </a:p>
          <a:p>
            <a:pPr algn="l">
              <a:lnSpc>
                <a:spcPts val="3738"/>
              </a:lnSpc>
              <a:spcBef>
                <a:spcPct val="0"/>
              </a:spcBef>
            </a:pPr>
            <a:r>
              <a:rPr lang="en-US" sz="2670" spc="-106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Model Capabilities: </a:t>
            </a:r>
          </a:p>
          <a:p>
            <a:pPr algn="l" marL="576453" indent="-288226" lvl="1">
              <a:lnSpc>
                <a:spcPts val="3738"/>
              </a:lnSpc>
              <a:spcBef>
                <a:spcPct val="0"/>
              </a:spcBef>
              <a:buFont typeface="Arial"/>
              <a:buChar char="•"/>
            </a:pPr>
            <a:r>
              <a:rPr lang="en-US" sz="2670" spc="-10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Image classification</a:t>
            </a: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87647" y="4471160"/>
            <a:ext cx="12118294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Approach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558514" y="6028487"/>
            <a:ext cx="5717544" cy="9525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940657" y="422896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509825" y="-5560931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6119" y="-1079353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1496" y="-27432"/>
              <a:ext cx="4387850" cy="6322060"/>
            </a:xfrm>
            <a:custGeom>
              <a:avLst/>
              <a:gdLst/>
              <a:ahLst/>
              <a:cxnLst/>
              <a:rect r="r" b="b" t="t" l="l"/>
              <a:pathLst>
                <a:path h="6322060" w="4387850">
                  <a:moveTo>
                    <a:pt x="4102481" y="509397"/>
                  </a:moveTo>
                  <a:cubicBezTo>
                    <a:pt x="4259453" y="543560"/>
                    <a:pt x="4387850" y="702945"/>
                    <a:pt x="4387850" y="863600"/>
                  </a:cubicBezTo>
                  <a:lnTo>
                    <a:pt x="4387850" y="6029960"/>
                  </a:lnTo>
                  <a:cubicBezTo>
                    <a:pt x="4387850" y="6190615"/>
                    <a:pt x="4256405" y="6322060"/>
                    <a:pt x="4095750" y="6322060"/>
                  </a:cubicBezTo>
                  <a:lnTo>
                    <a:pt x="258699" y="6322060"/>
                  </a:lnTo>
                  <a:cubicBezTo>
                    <a:pt x="98044" y="6322060"/>
                    <a:pt x="0" y="6194933"/>
                    <a:pt x="40767" y="6039485"/>
                  </a:cubicBezTo>
                  <a:lnTo>
                    <a:pt x="1560449" y="254508"/>
                  </a:lnTo>
                  <a:cubicBezTo>
                    <a:pt x="1601216" y="99187"/>
                    <a:pt x="1763141" y="0"/>
                    <a:pt x="1920113" y="34163"/>
                  </a:cubicBezTo>
                  <a:lnTo>
                    <a:pt x="4102481" y="509397"/>
                  </a:lnTo>
                  <a:close/>
                </a:path>
              </a:pathLst>
            </a:custGeom>
            <a:blipFill>
              <a:blip r:embed="rId4"/>
              <a:stretch>
                <a:fillRect l="-58438" t="0" r="-5843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525879"/>
            <a:ext cx="8115300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811" y="4054335"/>
            <a:ext cx="7918996" cy="285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738" indent="-266369" lvl="1">
              <a:lnSpc>
                <a:spcPts val="3454"/>
              </a:lnSpc>
              <a:buFont typeface="Arial"/>
              <a:buChar char="•"/>
            </a:pPr>
            <a:r>
              <a:rPr lang="en-US" sz="2467" spc="-9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Brain tumors significantly affect health and quality of life.</a:t>
            </a:r>
          </a:p>
          <a:p>
            <a:pPr algn="l">
              <a:lnSpc>
                <a:spcPts val="3454"/>
              </a:lnSpc>
            </a:pPr>
          </a:p>
          <a:p>
            <a:pPr algn="l" marL="532738" indent="-266369" lvl="1">
              <a:lnSpc>
                <a:spcPts val="3454"/>
              </a:lnSpc>
              <a:buFont typeface="Arial"/>
              <a:buChar char="•"/>
            </a:pPr>
            <a:r>
              <a:rPr lang="en-US" sz="2467" spc="-9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Importance of Early Detection: Critical for effective treatment planning.</a:t>
            </a:r>
          </a:p>
          <a:p>
            <a:pPr algn="l">
              <a:lnSpc>
                <a:spcPts val="2614"/>
              </a:lnSpc>
            </a:pPr>
          </a:p>
          <a:p>
            <a:pPr algn="l">
              <a:lnSpc>
                <a:spcPts val="26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4811" y="7406904"/>
            <a:ext cx="9303384" cy="173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Radiologists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Medical professionals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Biotechnology companies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85655"/>
            <a:ext cx="39992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Health 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24427"/>
            <a:ext cx="39992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908345" y="-30107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8608484" y="-4417409"/>
            <a:ext cx="9733414" cy="10354695"/>
          </a:xfrm>
          <a:custGeom>
            <a:avLst/>
            <a:gdLst/>
            <a:ahLst/>
            <a:cxnLst/>
            <a:rect r="r" b="b" t="t" l="l"/>
            <a:pathLst>
              <a:path h="10354695" w="9733414">
                <a:moveTo>
                  <a:pt x="0" y="0"/>
                </a:moveTo>
                <a:lnTo>
                  <a:pt x="9733414" y="0"/>
                </a:lnTo>
                <a:lnTo>
                  <a:pt x="9733414" y="10354695"/>
                </a:lnTo>
                <a:lnTo>
                  <a:pt x="0" y="1035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878239" y="1850816"/>
            <a:ext cx="12680684" cy="727348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28" r="0" b="-322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02445" y="933450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Data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9658" y="2011712"/>
            <a:ext cx="9757866" cy="747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3"/>
              </a:lnSpc>
            </a:pPr>
          </a:p>
          <a:p>
            <a:pPr algn="l" marL="703197" indent="-351598" lvl="1">
              <a:lnSpc>
                <a:spcPts val="4559"/>
              </a:lnSpc>
              <a:buFont typeface="Arial"/>
              <a:buChar char="•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3257">
                <a:solidFill>
                  <a:srgbClr val="F6F6F6"/>
                </a:solidFill>
                <a:latin typeface="Aileron Bold"/>
                <a:ea typeface="Aileron Bold"/>
                <a:cs typeface="Aileron Bold"/>
                <a:sym typeface="Aileron Bold"/>
              </a:rPr>
              <a:t>Data Composition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5,249 MRI images of brain tumors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Divided into training and validation sets</a:t>
            </a:r>
          </a:p>
          <a:p>
            <a:pPr algn="l" marL="703197" indent="-351598" lvl="1">
              <a:lnSpc>
                <a:spcPts val="4559"/>
              </a:lnSpc>
              <a:buFont typeface="Arial"/>
              <a:buChar char="•"/>
            </a:pPr>
            <a:r>
              <a:rPr lang="en-US" b="true" sz="3257">
                <a:solidFill>
                  <a:srgbClr val="F6F6F6"/>
                </a:solidFill>
                <a:latin typeface="Aileron Bold"/>
                <a:ea typeface="Aileron Bold"/>
                <a:cs typeface="Aileron Bold"/>
                <a:sym typeface="Aileron Bold"/>
              </a:rPr>
              <a:t>Four Classes of MRI Brain Tumors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Glioma: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Meningioma: 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Pituitary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No Tumor (Absence of Tumor</a:t>
            </a:r>
          </a:p>
          <a:p>
            <a:pPr algn="l" marL="703197" indent="-351598" lvl="1">
              <a:lnSpc>
                <a:spcPts val="4559"/>
              </a:lnSpc>
              <a:buFont typeface="Arial"/>
              <a:buChar char="•"/>
            </a:pPr>
            <a:r>
              <a:rPr lang="en-US" b="true" sz="3257">
                <a:solidFill>
                  <a:srgbClr val="F6F6F6"/>
                </a:solidFill>
                <a:latin typeface="Aileron Bold"/>
                <a:ea typeface="Aileron Bold"/>
                <a:cs typeface="Aileron Bold"/>
                <a:sym typeface="Aileron Bold"/>
              </a:rPr>
              <a:t>Image Characteristics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Sagittal 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Transverse</a:t>
            </a:r>
          </a:p>
          <a:p>
            <a:pPr algn="l" marL="1406393" indent="-468798" lvl="2">
              <a:lnSpc>
                <a:spcPts val="4559"/>
              </a:lnSpc>
              <a:buFont typeface="Arial"/>
              <a:buChar char="⚬"/>
            </a:pPr>
            <a:r>
              <a:rPr lang="en-US" sz="3257">
                <a:solidFill>
                  <a:srgbClr val="F6F6F6"/>
                </a:solidFill>
                <a:latin typeface="Aileron"/>
                <a:ea typeface="Aileron"/>
                <a:cs typeface="Aileron"/>
                <a:sym typeface="Aileron"/>
              </a:rPr>
              <a:t>Coronal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169525" y="-414347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344971"/>
            <a:ext cx="4537894" cy="3001163"/>
            <a:chOff x="0" y="0"/>
            <a:chExt cx="1195166" cy="790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5166" cy="790430"/>
            </a:xfrm>
            <a:custGeom>
              <a:avLst/>
              <a:gdLst/>
              <a:ahLst/>
              <a:cxnLst/>
              <a:rect r="r" b="b" t="t" l="l"/>
              <a:pathLst>
                <a:path h="790430" w="1195166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51027" y="4308398"/>
            <a:ext cx="4537894" cy="3001163"/>
            <a:chOff x="0" y="0"/>
            <a:chExt cx="1195166" cy="7904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5166" cy="790430"/>
            </a:xfrm>
            <a:custGeom>
              <a:avLst/>
              <a:gdLst/>
              <a:ahLst/>
              <a:cxnLst/>
              <a:rect r="r" b="b" t="t" l="l"/>
              <a:pathLst>
                <a:path h="790430" w="1195166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4524" y="4344971"/>
            <a:ext cx="4537894" cy="3001163"/>
            <a:chOff x="0" y="0"/>
            <a:chExt cx="1195166" cy="7904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5166" cy="790430"/>
            </a:xfrm>
            <a:custGeom>
              <a:avLst/>
              <a:gdLst/>
              <a:ahLst/>
              <a:cxnLst/>
              <a:rect r="r" b="b" t="t" l="l"/>
              <a:pathLst>
                <a:path h="790430" w="1195166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592193" y="4617801"/>
            <a:ext cx="4420225" cy="243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403" spc="-96" b="true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rPr>
              <a:t>Total Uploaded</a:t>
            </a:r>
          </a:p>
          <a:p>
            <a:pPr algn="l">
              <a:lnSpc>
                <a:spcPts val="2884"/>
              </a:lnSpc>
            </a:pPr>
          </a:p>
          <a:p>
            <a:pPr algn="l" marL="518881" indent="-259440" lvl="1">
              <a:lnSpc>
                <a:spcPts val="2884"/>
              </a:lnSpc>
              <a:buFont typeface="Arial"/>
              <a:buChar char="•"/>
            </a:pPr>
            <a:r>
              <a:rPr lang="en-US" sz="2403" spc="-9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3670 Training Images</a:t>
            </a:r>
          </a:p>
          <a:p>
            <a:pPr algn="l">
              <a:lnSpc>
                <a:spcPts val="1730"/>
              </a:lnSpc>
            </a:pPr>
          </a:p>
          <a:p>
            <a:pPr algn="l" marL="518881" indent="-259440" lvl="1">
              <a:lnSpc>
                <a:spcPts val="2884"/>
              </a:lnSpc>
              <a:buFont typeface="Arial"/>
              <a:buChar char="•"/>
            </a:pPr>
            <a:r>
              <a:rPr lang="en-US" sz="2403" spc="-9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509 Validation (testing) Images</a:t>
            </a:r>
          </a:p>
          <a:p>
            <a:pPr algn="l">
              <a:lnSpc>
                <a:spcPts val="336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525879"/>
            <a:ext cx="8932293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Importing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08034"/>
            <a:ext cx="45378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11344" y="4800568"/>
            <a:ext cx="3972606" cy="150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7"/>
              </a:lnSpc>
            </a:pPr>
            <a:r>
              <a:rPr lang="en-US" sz="2876">
                <a:solidFill>
                  <a:srgbClr val="101010"/>
                </a:solidFill>
                <a:latin typeface="Aileron"/>
                <a:ea typeface="Aileron"/>
                <a:cs typeface="Aileron"/>
                <a:sym typeface="Aileron"/>
              </a:rPr>
              <a:t>Load Data into empty lists ensuring each image has a paired label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4585" y="4810093"/>
            <a:ext cx="4473422" cy="174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Image is not imported if:</a:t>
            </a:r>
          </a:p>
          <a:p>
            <a:pPr algn="l" marL="541597" indent="-270799" lvl="1">
              <a:lnSpc>
                <a:spcPts val="3511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Lacks corresponding label</a:t>
            </a:r>
          </a:p>
          <a:p>
            <a:pPr algn="l" marL="541597" indent="-270799" lvl="1">
              <a:lnSpc>
                <a:spcPts val="3511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Incorrect format</a:t>
            </a:r>
          </a:p>
          <a:p>
            <a:pPr algn="l" marL="541597" indent="-270799" lvl="1">
              <a:lnSpc>
                <a:spcPts val="3511"/>
              </a:lnSpc>
              <a:buFont typeface="Arial"/>
              <a:buChar char="•"/>
            </a:pPr>
            <a:r>
              <a:rPr lang="en-US" sz="2508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Corrupted</a:t>
            </a:r>
          </a:p>
        </p:txBody>
      </p:sp>
    </p:spTree>
  </p:cSld>
  <p:clrMapOvr>
    <a:masterClrMapping/>
  </p:clrMapOvr>
  <p:transition spd="fast">
    <p:wipe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109757" y="-55778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645608" y="5498638"/>
            <a:ext cx="319621" cy="301625"/>
            <a:chOff x="0" y="0"/>
            <a:chExt cx="84180" cy="794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180" cy="79440"/>
            </a:xfrm>
            <a:custGeom>
              <a:avLst/>
              <a:gdLst/>
              <a:ahLst/>
              <a:cxnLst/>
              <a:rect r="r" b="b" t="t" l="l"/>
              <a:pathLst>
                <a:path h="79440" w="84180">
                  <a:moveTo>
                    <a:pt x="39720" y="0"/>
                  </a:moveTo>
                  <a:lnTo>
                    <a:pt x="44460" y="0"/>
                  </a:lnTo>
                  <a:cubicBezTo>
                    <a:pt x="66397" y="0"/>
                    <a:pt x="84180" y="17783"/>
                    <a:pt x="84180" y="39720"/>
                  </a:cubicBezTo>
                  <a:lnTo>
                    <a:pt x="84180" y="39720"/>
                  </a:lnTo>
                  <a:cubicBezTo>
                    <a:pt x="84180" y="50255"/>
                    <a:pt x="79995" y="60358"/>
                    <a:pt x="72546" y="67807"/>
                  </a:cubicBezTo>
                  <a:cubicBezTo>
                    <a:pt x="65097" y="75256"/>
                    <a:pt x="54994" y="79440"/>
                    <a:pt x="44460" y="79440"/>
                  </a:cubicBezTo>
                  <a:lnTo>
                    <a:pt x="39720" y="79440"/>
                  </a:lnTo>
                  <a:cubicBezTo>
                    <a:pt x="29186" y="79440"/>
                    <a:pt x="19083" y="75256"/>
                    <a:pt x="11634" y="67807"/>
                  </a:cubicBezTo>
                  <a:cubicBezTo>
                    <a:pt x="4185" y="60358"/>
                    <a:pt x="0" y="50255"/>
                    <a:pt x="0" y="39720"/>
                  </a:cubicBezTo>
                  <a:lnTo>
                    <a:pt x="0" y="39720"/>
                  </a:lnTo>
                  <a:cubicBezTo>
                    <a:pt x="0" y="29186"/>
                    <a:pt x="4185" y="19083"/>
                    <a:pt x="11634" y="11634"/>
                  </a:cubicBezTo>
                  <a:cubicBezTo>
                    <a:pt x="19083" y="4185"/>
                    <a:pt x="29186" y="0"/>
                    <a:pt x="39720" y="0"/>
                  </a:cubicBezTo>
                  <a:close/>
                </a:path>
              </a:pathLst>
            </a:custGeom>
            <a:solidFill>
              <a:srgbClr val="1B76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4180" cy="136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45608" y="7260100"/>
            <a:ext cx="319621" cy="301625"/>
            <a:chOff x="0" y="0"/>
            <a:chExt cx="84180" cy="794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180" cy="79440"/>
            </a:xfrm>
            <a:custGeom>
              <a:avLst/>
              <a:gdLst/>
              <a:ahLst/>
              <a:cxnLst/>
              <a:rect r="r" b="b" t="t" l="l"/>
              <a:pathLst>
                <a:path h="79440" w="84180">
                  <a:moveTo>
                    <a:pt x="39720" y="0"/>
                  </a:moveTo>
                  <a:lnTo>
                    <a:pt x="44460" y="0"/>
                  </a:lnTo>
                  <a:cubicBezTo>
                    <a:pt x="66397" y="0"/>
                    <a:pt x="84180" y="17783"/>
                    <a:pt x="84180" y="39720"/>
                  </a:cubicBezTo>
                  <a:lnTo>
                    <a:pt x="84180" y="39720"/>
                  </a:lnTo>
                  <a:cubicBezTo>
                    <a:pt x="84180" y="50255"/>
                    <a:pt x="79995" y="60358"/>
                    <a:pt x="72546" y="67807"/>
                  </a:cubicBezTo>
                  <a:cubicBezTo>
                    <a:pt x="65097" y="75256"/>
                    <a:pt x="54994" y="79440"/>
                    <a:pt x="44460" y="79440"/>
                  </a:cubicBezTo>
                  <a:lnTo>
                    <a:pt x="39720" y="79440"/>
                  </a:lnTo>
                  <a:cubicBezTo>
                    <a:pt x="29186" y="79440"/>
                    <a:pt x="19083" y="75256"/>
                    <a:pt x="11634" y="67807"/>
                  </a:cubicBezTo>
                  <a:cubicBezTo>
                    <a:pt x="4185" y="60358"/>
                    <a:pt x="0" y="50255"/>
                    <a:pt x="0" y="39720"/>
                  </a:cubicBezTo>
                  <a:lnTo>
                    <a:pt x="0" y="39720"/>
                  </a:lnTo>
                  <a:cubicBezTo>
                    <a:pt x="0" y="29186"/>
                    <a:pt x="4185" y="19083"/>
                    <a:pt x="11634" y="11634"/>
                  </a:cubicBezTo>
                  <a:cubicBezTo>
                    <a:pt x="19083" y="4185"/>
                    <a:pt x="29186" y="0"/>
                    <a:pt x="39720" y="0"/>
                  </a:cubicBezTo>
                  <a:close/>
                </a:path>
              </a:pathLst>
            </a:custGeom>
            <a:solidFill>
              <a:srgbClr val="37B59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4180" cy="136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7424" y="3636092"/>
            <a:ext cx="9303569" cy="4605266"/>
          </a:xfrm>
          <a:custGeom>
            <a:avLst/>
            <a:gdLst/>
            <a:ahLst/>
            <a:cxnLst/>
            <a:rect r="r" b="b" t="t" l="l"/>
            <a:pathLst>
              <a:path h="4605266" w="9303569">
                <a:moveTo>
                  <a:pt x="0" y="0"/>
                </a:moveTo>
                <a:lnTo>
                  <a:pt x="9303569" y="0"/>
                </a:lnTo>
                <a:lnTo>
                  <a:pt x="9303569" y="4605266"/>
                </a:lnTo>
                <a:lnTo>
                  <a:pt x="0" y="460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16763"/>
            <a:ext cx="8932293" cy="2756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Exploratory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0245" y="2957660"/>
            <a:ext cx="6024108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-143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IMBALANCED TRAINING SET</a:t>
            </a:r>
          </a:p>
          <a:p>
            <a:pPr algn="l">
              <a:lnSpc>
                <a:spcPts val="503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672228" y="4219401"/>
            <a:ext cx="7052152" cy="319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Model would be subjected to overfitting without addressing imbalance</a:t>
            </a:r>
          </a:p>
          <a:p>
            <a:pPr algn="ctr">
              <a:lnSpc>
                <a:spcPts val="3639"/>
              </a:lnSpc>
            </a:pPr>
          </a:p>
          <a:p>
            <a:pPr algn="just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Can be balanced by weighted calsses</a:t>
            </a:r>
          </a:p>
          <a:p>
            <a:pPr algn="ctr">
              <a:lnSpc>
                <a:spcPts val="3639"/>
              </a:lnSpc>
            </a:pPr>
          </a:p>
          <a:p>
            <a:pPr algn="l" marL="561332" indent="-280666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Validation set is well balanced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06867"/>
            <a:ext cx="16230600" cy="2820067"/>
          </a:xfrm>
          <a:custGeom>
            <a:avLst/>
            <a:gdLst/>
            <a:ahLst/>
            <a:cxnLst/>
            <a:rect r="r" b="b" t="t" l="l"/>
            <a:pathLst>
              <a:path h="2820067" w="16230600">
                <a:moveTo>
                  <a:pt x="0" y="0"/>
                </a:moveTo>
                <a:lnTo>
                  <a:pt x="16230600" y="0"/>
                </a:lnTo>
                <a:lnTo>
                  <a:pt x="16230600" y="2820067"/>
                </a:lnTo>
                <a:lnTo>
                  <a:pt x="0" y="2820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816" y="5916509"/>
            <a:ext cx="7660289" cy="27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Image Augmentation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1896" y="5756142"/>
            <a:ext cx="10224845" cy="40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8"/>
              </a:lnSpc>
            </a:pPr>
            <a:r>
              <a:rPr lang="en-US" sz="4378" spc="-17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Rotating, shifting, shearing, zooming, and flipping, are applied to the original image</a:t>
            </a:r>
          </a:p>
          <a:p>
            <a:pPr algn="l">
              <a:lnSpc>
                <a:spcPts val="4378"/>
              </a:lnSpc>
            </a:pPr>
          </a:p>
          <a:p>
            <a:pPr algn="l">
              <a:lnSpc>
                <a:spcPts val="4378"/>
              </a:lnSpc>
            </a:pPr>
            <a:r>
              <a:rPr lang="en-US" sz="4378" spc="-17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Expands dataset by creating diverse variations of the same input</a:t>
            </a:r>
          </a:p>
          <a:p>
            <a:pPr algn="l">
              <a:lnSpc>
                <a:spcPts val="4378"/>
              </a:lnSpc>
            </a:pPr>
          </a:p>
          <a:p>
            <a:pPr algn="l" marL="0" indent="0" lvl="0">
              <a:lnSpc>
                <a:spcPts val="4378"/>
              </a:lnSpc>
              <a:spcBef>
                <a:spcPct val="0"/>
              </a:spcBef>
            </a:pPr>
            <a:r>
              <a:rPr lang="en-US" sz="4378" spc="-17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All images resized to 224 x 224 pixels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5422191" y="-482193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697208" y="0"/>
            <a:ext cx="11077929" cy="11077929"/>
            <a:chOff x="0" y="0"/>
            <a:chExt cx="13716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2" r="0" b="-6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658409" y="2618992"/>
            <a:ext cx="4093162" cy="67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b="true" sz="3771" spc="-15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NORMALIZATION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54795" y="7782205"/>
            <a:ext cx="3725757" cy="6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b="true" sz="3571" spc="-14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CLASS WEIGHTS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55180" y="3916681"/>
            <a:ext cx="4205042" cy="6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b="true" sz="3571" spc="-14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IMAGE GENERATOR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1089" y="731238"/>
            <a:ext cx="9443922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Preprocessing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80721" y="3489057"/>
            <a:ext cx="5602442" cy="378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116" indent="-291058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Images converted to NumPy arrays and scaled to have pixel values in the range [0, 1] by dividing by 255</a:t>
            </a:r>
          </a:p>
          <a:p>
            <a:pPr algn="l">
              <a:lnSpc>
                <a:spcPts val="3774"/>
              </a:lnSpc>
            </a:pPr>
          </a:p>
          <a:p>
            <a:pPr algn="l" marL="582116" indent="-291058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Ensures that the input data is consistent and easier for the neural network to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86202" y="8473996"/>
            <a:ext cx="7537955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Convert categorical labels into a suitable format for multi-class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5180" y="4633136"/>
            <a:ext cx="5895626" cy="173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ImageGenerator which generated batches of data for training and validation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6119" y="-1079353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1496" y="-27432"/>
              <a:ext cx="4387850" cy="6322060"/>
            </a:xfrm>
            <a:custGeom>
              <a:avLst/>
              <a:gdLst/>
              <a:ahLst/>
              <a:cxnLst/>
              <a:rect r="r" b="b" t="t" l="l"/>
              <a:pathLst>
                <a:path h="6322060" w="4387850">
                  <a:moveTo>
                    <a:pt x="4102481" y="509397"/>
                  </a:moveTo>
                  <a:cubicBezTo>
                    <a:pt x="4259453" y="543560"/>
                    <a:pt x="4387850" y="702945"/>
                    <a:pt x="4387850" y="863600"/>
                  </a:cubicBezTo>
                  <a:lnTo>
                    <a:pt x="4387850" y="6029960"/>
                  </a:lnTo>
                  <a:cubicBezTo>
                    <a:pt x="4387850" y="6190615"/>
                    <a:pt x="4256405" y="6322060"/>
                    <a:pt x="4095750" y="6322060"/>
                  </a:cubicBezTo>
                  <a:lnTo>
                    <a:pt x="258699" y="6322060"/>
                  </a:lnTo>
                  <a:cubicBezTo>
                    <a:pt x="98044" y="6322060"/>
                    <a:pt x="0" y="6194933"/>
                    <a:pt x="40767" y="6039485"/>
                  </a:cubicBezTo>
                  <a:lnTo>
                    <a:pt x="1560449" y="254508"/>
                  </a:lnTo>
                  <a:cubicBezTo>
                    <a:pt x="1601216" y="99187"/>
                    <a:pt x="1763141" y="0"/>
                    <a:pt x="1920113" y="34163"/>
                  </a:cubicBezTo>
                  <a:lnTo>
                    <a:pt x="4102481" y="509397"/>
                  </a:lnTo>
                  <a:close/>
                </a:path>
              </a:pathLst>
            </a:custGeom>
            <a:blipFill>
              <a:blip r:embed="rId4"/>
              <a:stretch>
                <a:fillRect l="-66293" t="0" r="-6629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07012" y="424780"/>
            <a:ext cx="8115300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920" y="2281582"/>
            <a:ext cx="9763286" cy="800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864" indent="-260932" lvl="1">
              <a:lnSpc>
                <a:spcPts val="3384"/>
              </a:lnSpc>
              <a:buFont typeface="Arial"/>
              <a:buChar char="•"/>
            </a:pP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MobileNet's pre-trained base </a:t>
            </a:r>
          </a:p>
          <a:p>
            <a:pPr algn="l" marL="521864" indent="-260932" lvl="1">
              <a:lnSpc>
                <a:spcPts val="3384"/>
              </a:lnSpc>
              <a:buFont typeface="Arial"/>
              <a:buChar char="•"/>
            </a:pPr>
            <a:r>
              <a:rPr lang="en-US" sz="2417" spc="-96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Layers: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Flatten Layer: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Converted 2D feature maps to a 1D vector.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Dense Layer: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Added 128 neurons with ReLU activation to enhance learning.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Dropout Layer: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Prevented overfitting by randomly deactivating neurons during training.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Layer: 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Softmax activation for multi-class classification.</a:t>
            </a:r>
          </a:p>
          <a:p>
            <a:pPr algn="l" marL="521864" indent="-260932" lvl="1">
              <a:lnSpc>
                <a:spcPts val="3384"/>
              </a:lnSpc>
              <a:buFont typeface="Arial"/>
              <a:buChar char="•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Compilation: 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Adam optimizer with a learning rate of 1e-4 and categorical cross-entropy loss.</a:t>
            </a:r>
          </a:p>
          <a:p>
            <a:pPr algn="l" marL="521864" indent="-260932" lvl="1">
              <a:lnSpc>
                <a:spcPts val="3384"/>
              </a:lnSpc>
              <a:buFont typeface="Arial"/>
              <a:buChar char="•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Callbacks: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ModelCheckpoint: Saved the best model based on validation loss.</a:t>
            </a:r>
          </a:p>
          <a:p>
            <a:pPr algn="l" marL="1043727" indent="-347909" lvl="2">
              <a:lnSpc>
                <a:spcPts val="3384"/>
              </a:lnSpc>
              <a:buFont typeface="Arial"/>
              <a:buChar char="⚬"/>
            </a:pP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EarlyStopping: Stopped training after four epochs without improvement.</a:t>
            </a:r>
          </a:p>
          <a:p>
            <a:pPr algn="l" marL="521864" indent="-260932" lvl="1">
              <a:lnSpc>
                <a:spcPts val="3384"/>
              </a:lnSpc>
              <a:buFont typeface="Arial"/>
              <a:buChar char="•"/>
            </a:pPr>
            <a:r>
              <a:rPr lang="en-US" b="true" sz="2417" spc="-9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Training: </a:t>
            </a:r>
            <a:r>
              <a:rPr lang="en-US" sz="2417" spc="-9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10 epochs intended using training and validation data generator</a:t>
            </a:r>
          </a:p>
          <a:p>
            <a:pPr algn="l">
              <a:lnSpc>
                <a:spcPts val="32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3706" y="1755802"/>
            <a:ext cx="616885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DAGULkyJtzY</dc:identifier>
  <dcterms:modified xsi:type="dcterms:W3CDTF">2011-08-01T06:04:30Z</dcterms:modified>
  <cp:revision>1</cp:revision>
  <dc:title>Business Management</dc:title>
</cp:coreProperties>
</file>